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9" r:id="rId4"/>
    <p:sldId id="261" r:id="rId5"/>
    <p:sldId id="260" r:id="rId6"/>
    <p:sldId id="262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74F0F-B12D-3F49-AF78-D15AB588F172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A5F65-FC0D-CD43-B49E-8E0E62804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3E-7772-884D-B51F-A284134D8D33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BF26-0D20-474B-BD61-FED730F0CA99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C7F-9E6D-6343-A51F-F1CE07BE908C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4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D71-15F4-3242-85AD-DDD7607A414B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A174-9FAA-0742-ACD4-FA98607436A2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8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236-AC73-5349-8EC8-DED18421668A}" type="datetime1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FDDF-8DC4-014F-ACB8-C0FE278DBC70}" type="datetime1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157F-3B81-B94A-BE29-1B48260DC5D6}" type="datetime1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AD0F-8281-6C48-A850-D31BF4B9FDEE}" type="datetime1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7B6F-0723-D242-A301-591F7E379A25}" type="datetime1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0633-59D7-3A45-95AA-6EC6A11E4477}" type="datetime1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3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E17BF-D4DA-7746-882F-5D351E65447F}" type="datetime1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88B7-893E-6347-9487-A9EDF8603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5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</a:t>
            </a:r>
            <a:r>
              <a:rPr lang="en-US"/>
              <a:t>: Relevance </a:t>
            </a:r>
            <a:r>
              <a:rPr lang="en-US" dirty="0"/>
              <a:t>Feedback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  <a:p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49450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E5C3-9DAE-1145-97FF-60B4D35F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8D025-CE15-284F-8D8E-7C5BBF81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Friday 4-6PM, December 11 (PST)</a:t>
            </a:r>
          </a:p>
          <a:p>
            <a:pPr lvl="1"/>
            <a:r>
              <a:rPr lang="en-US" dirty="0"/>
              <a:t>Format </a:t>
            </a:r>
            <a:r>
              <a:rPr lang="en-US"/>
              <a:t>will be similar </a:t>
            </a:r>
            <a:r>
              <a:rPr lang="en-US" dirty="0"/>
              <a:t>to </a:t>
            </a:r>
            <a:r>
              <a:rPr lang="en-US"/>
              <a:t>paper-based finals</a:t>
            </a:r>
            <a:endParaRPr lang="en-US" dirty="0"/>
          </a:p>
          <a:p>
            <a:pPr lvl="2"/>
            <a:r>
              <a:rPr lang="en-US" dirty="0"/>
              <a:t>We will share a sample final from last year</a:t>
            </a:r>
          </a:p>
          <a:p>
            <a:pPr lvl="1"/>
            <a:r>
              <a:rPr lang="en-US" dirty="0"/>
              <a:t>Released on </a:t>
            </a:r>
            <a:r>
              <a:rPr lang="en-US" dirty="0" err="1"/>
              <a:t>Gradescope</a:t>
            </a:r>
            <a:r>
              <a:rPr lang="en-US" dirty="0"/>
              <a:t>, proctored on Zoom</a:t>
            </a:r>
          </a:p>
          <a:p>
            <a:pPr lvl="2"/>
            <a:r>
              <a:rPr lang="en-US" dirty="0"/>
              <a:t>Answer to be scanned/pictured/type and uploaded on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Closed book, closed notes</a:t>
            </a:r>
          </a:p>
          <a:p>
            <a:pPr lvl="1"/>
            <a:r>
              <a:rPr lang="en-US" dirty="0"/>
              <a:t>1-page cheat sheet (double-sided), calculator allowed</a:t>
            </a:r>
          </a:p>
          <a:p>
            <a:r>
              <a:rPr lang="en-US" dirty="0"/>
              <a:t>Friday 8-10PM, December 11 (PST)</a:t>
            </a:r>
          </a:p>
          <a:p>
            <a:pPr lvl="1"/>
            <a:r>
              <a:rPr lang="en-US" dirty="0"/>
              <a:t>For students in different time zone</a:t>
            </a:r>
          </a:p>
          <a:p>
            <a:pPr lvl="2"/>
            <a:r>
              <a:rPr lang="en-US" dirty="0"/>
              <a:t>8-10AM (6), 9-11AM (1), 6-8PM (1), 4:30-6:30AM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F2D49-5854-F348-8DCD-E3FE7DE46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Search Engine Via User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Once we deploy a search engine, can we improve it through user interaction?</a:t>
            </a:r>
          </a:p>
          <a:p>
            <a:r>
              <a:rPr lang="en-US" dirty="0"/>
              <a:t>Q: How can users’ “feedback” be used?</a:t>
            </a:r>
          </a:p>
          <a:p>
            <a:r>
              <a:rPr lang="en-US" dirty="0"/>
              <a:t>A: Possibilities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 err="1"/>
              <a:t>Rerank</a:t>
            </a:r>
            <a:r>
              <a:rPr lang="en-US" i="1" dirty="0"/>
              <a:t> documents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Evaluate ranking function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i="1" dirty="0"/>
              <a:t>Expand benchmark query set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939FF-7915-9E45-BBD4-997CCD81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User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can we obtain feedback from users?</a:t>
            </a:r>
          </a:p>
          <a:p>
            <a:r>
              <a:rPr lang="en-US" dirty="0"/>
              <a:t>A: Explicit vs Implicit</a:t>
            </a:r>
          </a:p>
          <a:p>
            <a:pPr lvl="1"/>
            <a:r>
              <a:rPr lang="en-US" dirty="0"/>
              <a:t>Explicit feedback</a:t>
            </a:r>
          </a:p>
          <a:p>
            <a:pPr lvl="2"/>
            <a:r>
              <a:rPr lang="en-US" dirty="0"/>
              <a:t>Solicit explicit feedback from users on relevance, e.g., “how did you like the page?”</a:t>
            </a:r>
          </a:p>
          <a:p>
            <a:pPr lvl="1"/>
            <a:r>
              <a:rPr lang="en-US" dirty="0"/>
              <a:t>Implicit feedback</a:t>
            </a:r>
          </a:p>
          <a:p>
            <a:pPr lvl="2"/>
            <a:r>
              <a:rPr lang="en-US" dirty="0"/>
              <a:t>“Infer” user’s feedback from their behavior, e.g., “did the user click?”</a:t>
            </a:r>
          </a:p>
          <a:p>
            <a:r>
              <a:rPr lang="en-US" dirty="0"/>
              <a:t>Q: Pros and cons of each approach?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DAFE6-40A6-7E41-9108-A8CFADAB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vs Implicit: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feedback</a:t>
            </a:r>
          </a:p>
          <a:p>
            <a:pPr lvl="1"/>
            <a:r>
              <a:rPr lang="en-US" dirty="0"/>
              <a:t>Pro: “feedback data” is reliable</a:t>
            </a:r>
          </a:p>
          <a:p>
            <a:pPr lvl="1"/>
            <a:r>
              <a:rPr lang="en-US" dirty="0"/>
              <a:t>Con: users are unlikely to provide explicit feedback</a:t>
            </a:r>
          </a:p>
          <a:p>
            <a:r>
              <a:rPr lang="en-US" dirty="0"/>
              <a:t>Implicit feedback</a:t>
            </a:r>
          </a:p>
          <a:p>
            <a:pPr lvl="1"/>
            <a:r>
              <a:rPr lang="en-US" dirty="0"/>
              <a:t>Pro: plenty of data!</a:t>
            </a:r>
          </a:p>
          <a:p>
            <a:pPr lvl="1"/>
            <a:r>
              <a:rPr lang="en-US" dirty="0"/>
              <a:t>Con: ambiguous and unreliable relevance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4E220-1285-7541-849C-0CE80F9A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Relevance Feedback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query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𝑞</m:t>
                    </m:r>
                  </m:oMath>
                </a14:m>
                <a:r>
                  <a:rPr lang="en-US" dirty="0"/>
                  <a:t>, user indicates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</a:rPr>
                      <m:t> 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charset="0"/>
                          </a:rPr>
                          <m:t>:1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charset="0"/>
                          </a:rPr>
                          <m:t>:0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0" smtClean="0">
                            <a:latin typeface="Cambria Math" charset="0"/>
                          </a:rPr>
                          <m:t>:0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0" smtClean="0">
                            <a:latin typeface="Cambria Math" charset="0"/>
                          </a:rPr>
                          <m:t>,1</m:t>
                        </m:r>
                      </m:e>
                    </m:d>
                    <m:r>
                      <a:rPr lang="en-US" b="0" i="0" smtClean="0">
                        <a:latin typeface="Cambria Math" charset="0"/>
                      </a:rPr>
                      <m:t>, ….</m:t>
                    </m:r>
                  </m:oMath>
                </a14:m>
                <a:r>
                  <a:rPr lang="en-US" b="0" dirty="0"/>
                  <a:t> Change ranking based on the user’s feedback</a:t>
                </a:r>
              </a:p>
              <a:p>
                <a:r>
                  <a:rPr lang="en-US" dirty="0"/>
                  <a:t>Q: How can we change ranking based on this feedback?</a:t>
                </a:r>
              </a:p>
              <a:p>
                <a:r>
                  <a:rPr lang="en-US" dirty="0"/>
                  <a:t>Basic intuition</a:t>
                </a:r>
              </a:p>
              <a:p>
                <a:pPr lvl="1"/>
                <a:r>
                  <a:rPr lang="en-US" dirty="0"/>
                  <a:t>Feedback “clarifies” user’s intension behind a query</a:t>
                </a:r>
              </a:p>
              <a:p>
                <a:pPr lvl="1"/>
                <a:r>
                  <a:rPr lang="en-US" dirty="0"/>
                  <a:t>Modify query based on user’s feedback</a:t>
                </a:r>
              </a:p>
              <a:p>
                <a:r>
                  <a:rPr lang="en-US" dirty="0"/>
                  <a:t>Many different approaches exist on how to refine queries based on user feedback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7DBBF-CF39-CF4B-B4E3-69047471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6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Rocchio</a:t>
            </a:r>
            <a:r>
              <a:rPr lang="en-US" dirty="0"/>
              <a:t> Algorithm for Vector-Space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Modify the query-vector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/>
                  <a:t> based on user’s feedback</a:t>
                </a:r>
              </a:p>
              <a:p>
                <a:r>
                  <a:rPr lang="en-US" i="1" dirty="0"/>
                  <a:t>R</a:t>
                </a:r>
                <a:r>
                  <a:rPr lang="en-US" dirty="0"/>
                  <a:t>: set of “relevant” pages indicated by the user</a:t>
                </a:r>
                <a:br>
                  <a:rPr lang="en-US" dirty="0"/>
                </a:br>
                <a:r>
                  <a:rPr lang="en-US" i="1" dirty="0"/>
                  <a:t>N</a:t>
                </a:r>
                <a:r>
                  <a:rPr lang="en-US" dirty="0"/>
                  <a:t>: set of “irrelevant” pages indicated by the user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𝑞</m:t>
                            </m:r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r>
                      <a:rPr lang="en-US" b="0" i="1" smtClean="0">
                        <a:latin typeface="Cambria Math" charset="0"/>
                      </a:rPr>
                      <m:t>𝛼</m:t>
                    </m:r>
                    <m:nary>
                      <m:naryPr>
                        <m:chr m:val="∑"/>
                        <m:supHide m:val="on"/>
                        <m:ctrlPr>
                          <a:rPr lang="mr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⃗"/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e>
                        </m:acc>
                        <m:r>
                          <a:rPr lang="en-US" i="1">
                            <a:latin typeface="Cambria Math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sub>
                      <m:sup/>
                      <m:e>
                        <m:f>
                          <m:fPr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mr-IN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𝑑</m:t>
                                </m:r>
                              </m:e>
                            </m:acc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charset="0"/>
                      </a:rPr>
                      <m:t>−</m:t>
                    </m:r>
                    <m:r>
                      <a:rPr lang="en-US" b="0" i="1" smtClean="0">
                        <a:latin typeface="Cambria Math" charset="0"/>
                      </a:rPr>
                      <m:t>𝛽</m:t>
                    </m:r>
                    <m:nary>
                      <m:naryPr>
                        <m:chr m:val="∑"/>
                        <m:supHide m:val="on"/>
                        <m:ctrlPr>
                          <a:rPr lang="mr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⃗"/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e>
                        </m:acc>
                        <m:r>
                          <a:rPr lang="en-US" i="1">
                            <a:latin typeface="Cambria Math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𝑁</m:t>
                        </m:r>
                      </m:sub>
                      <m:sup/>
                      <m:e>
                        <m:f>
                          <m:fPr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mr-IN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𝑑</m:t>
                                </m:r>
                              </m:e>
                            </m:acc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</m:den>
                        </m:f>
                      </m:e>
                    </m:nary>
                  </m:oMath>
                </a14:m>
                <a:endParaRPr lang="en-US" i="1" dirty="0"/>
              </a:p>
              <a:p>
                <a:r>
                  <a:rPr lang="en-US" dirty="0"/>
                  <a:t>Intuition: move the query vector “towards” the center of relevant documents and “away from” the center of irrelevant documents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5563B-187D-5A41-8828-10AEBB5E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Rocchio</a:t>
            </a:r>
            <a:r>
              <a:rPr lang="en-US" dirty="0"/>
              <a:t> Algorithm: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𝑞</m:t>
                        </m:r>
                      </m:e>
                    </m:acc>
                    <m:r>
                      <a:rPr lang="en-US" b="0" i="1" smtClean="0">
                        <a:latin typeface="Cambria Math" charset="0"/>
                      </a:rPr>
                      <m:t>=(1, 0, 1, 0, 0)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2, 0, 0, 1, 0</m:t>
                            </m:r>
                          </m:e>
                        </m:d>
                        <m:r>
                          <a:rPr lang="en-US" b="0" i="1" smtClean="0">
                            <a:latin typeface="Cambria Math" charset="0"/>
                          </a:rPr>
                          <m:t>,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0, 2, 0, 1, 0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𝑁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0, 1, 0, 1, 2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</a:rPr>
                      <m:t>=0.3,   </m:t>
                    </m:r>
                    <m:r>
                      <a:rPr lang="en-US" b="0" i="1" smtClean="0">
                        <a:latin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</a:rPr>
                      <m:t>=0.1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𝑞</m:t>
                            </m:r>
                          </m:e>
                        </m:acc>
                      </m:e>
                      <m:sup>
                        <m:r>
                          <a:rPr lang="en-US" i="1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charset="0"/>
                          </a:rPr>
                          <m:t>𝑞</m:t>
                        </m:r>
                      </m:e>
                    </m:acc>
                    <m:r>
                      <a:rPr lang="en-US" i="1">
                        <a:latin typeface="Cambria Math" charset="0"/>
                      </a:rPr>
                      <m:t>+</m:t>
                    </m:r>
                    <m:r>
                      <a:rPr lang="en-US" i="1">
                        <a:latin typeface="Cambria Math" charset="0"/>
                      </a:rPr>
                      <m:t>𝛼</m:t>
                    </m:r>
                    <m:nary>
                      <m:naryPr>
                        <m:chr m:val="∑"/>
                        <m:supHide m:val="on"/>
                        <m:ctrlPr>
                          <a:rPr lang="mr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⃗"/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e>
                        </m:acc>
                        <m:r>
                          <a:rPr lang="en-US" i="1">
                            <a:latin typeface="Cambria Math" charset="0"/>
                          </a:rPr>
                          <m:t>∈</m:t>
                        </m:r>
                        <m:r>
                          <a:rPr lang="en-US" i="1">
                            <a:latin typeface="Cambria Math" charset="0"/>
                          </a:rPr>
                          <m:t>𝑅</m:t>
                        </m:r>
                      </m:sub>
                      <m:sup/>
                      <m:e>
                        <m:f>
                          <m:fPr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mr-IN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𝑑</m:t>
                                </m:r>
                              </m:e>
                            </m:acc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charset="0"/>
                      </a:rPr>
                      <m:t>+</m:t>
                    </m:r>
                    <m:r>
                      <a:rPr lang="en-US" i="1">
                        <a:latin typeface="Cambria Math" charset="0"/>
                      </a:rPr>
                      <m:t>𝛽</m:t>
                    </m:r>
                    <m:nary>
                      <m:naryPr>
                        <m:chr m:val="∑"/>
                        <m:supHide m:val="on"/>
                        <m:ctrlPr>
                          <a:rPr lang="mr-I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acc>
                          <m:accPr>
                            <m:chr m:val="⃗"/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𝑑</m:t>
                            </m:r>
                          </m:e>
                        </m:acc>
                        <m:r>
                          <a:rPr lang="en-US" i="1">
                            <a:latin typeface="Cambria Math" charset="0"/>
                          </a:rPr>
                          <m:t>∈</m:t>
                        </m:r>
                        <m:r>
                          <a:rPr lang="en-US" i="1">
                            <a:latin typeface="Cambria Math" charset="0"/>
                          </a:rPr>
                          <m:t>𝑁</m:t>
                        </m:r>
                      </m:sub>
                      <m:sup/>
                      <m:e>
                        <m:f>
                          <m:fPr>
                            <m:ctrlPr>
                              <a:rPr lang="mr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mr-IN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𝑑</m:t>
                                </m:r>
                              </m:e>
                            </m:acc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𝑁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|</m:t>
                            </m:r>
                          </m:den>
                        </m:f>
                      </m:e>
                    </m:nary>
                  </m:oMath>
                </a14:m>
                <a:br>
                  <a:rPr lang="en-US" i="1" dirty="0">
                    <a:latin typeface="Cambria Math" charset="0"/>
                  </a:rPr>
                </a:br>
                <a:r>
                  <a:rPr lang="en-US" i="1" dirty="0">
                    <a:latin typeface="Cambria Math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i="1">
                            <a:latin typeface="Cambria Math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i="1">
                            <a:latin typeface="Cambria Math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i="1">
                            <a:latin typeface="Cambria Math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US" i="1">
                            <a:latin typeface="Cambria Math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charset="0"/>
                      </a:rPr>
                      <m:t>+0.</m:t>
                    </m:r>
                    <m:r>
                      <a:rPr lang="en-US" b="0" i="1" smtClean="0">
                        <a:latin typeface="Cambria Math" charset="0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1, 1, 0, 1, 0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−0.1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0, 1, 0, 1, 2</m:t>
                        </m:r>
                      </m:e>
                    </m:d>
                  </m:oMath>
                </a14:m>
                <a:br>
                  <a:rPr lang="en-US" b="0" i="1" dirty="0">
                    <a:latin typeface="Cambria Math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      =(1.3, 0.2, 1, 0.2, −0.2)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FF94A-D833-224C-A210-BCDA675A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Relevance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Main idea</a:t>
            </a:r>
          </a:p>
          <a:p>
            <a:pPr lvl="1"/>
            <a:r>
              <a:rPr lang="en-US" dirty="0"/>
              <a:t>Queries are too short and ambiguous</a:t>
            </a:r>
          </a:p>
          <a:p>
            <a:pPr lvl="1"/>
            <a:r>
              <a:rPr lang="en-US" dirty="0"/>
              <a:t>Documents matching the query provides more context and meaning of the query</a:t>
            </a:r>
          </a:p>
          <a:p>
            <a:pPr lvl="1"/>
            <a:r>
              <a:rPr lang="en-US" dirty="0"/>
              <a:t>Better “infer” the meaning of query from top-matching documents!</a:t>
            </a:r>
          </a:p>
          <a:p>
            <a:r>
              <a:rPr lang="en-US" dirty="0"/>
              <a:t>Consider top-k ranked documents as relevant (without explicit user feedback)</a:t>
            </a:r>
          </a:p>
          <a:p>
            <a:pPr lvl="1"/>
            <a:r>
              <a:rPr lang="en-US" dirty="0"/>
              <a:t>Modify query based on the top-k ranked documents</a:t>
            </a:r>
          </a:p>
          <a:p>
            <a:r>
              <a:rPr lang="en-US" dirty="0"/>
              <a:t>Result</a:t>
            </a:r>
          </a:p>
          <a:p>
            <a:pPr lvl="1"/>
            <a:r>
              <a:rPr lang="en-US" dirty="0"/>
              <a:t>Often improves recall (with limited improvements in precision at top)</a:t>
            </a:r>
          </a:p>
          <a:p>
            <a:pPr lvl="1"/>
            <a:r>
              <a:rPr lang="en-US" dirty="0"/>
              <a:t>Result is difficult to control and unpredictable for users</a:t>
            </a:r>
          </a:p>
          <a:p>
            <a:pPr lvl="1"/>
            <a:r>
              <a:rPr lang="en-US" dirty="0"/>
              <a:t>Tricky to use on a noisy corpus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A7C73-787E-2D4A-BA48-3AC22E2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88B7-893E-6347-9487-A9EDF86033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549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CS246: Relevance Feedback</vt:lpstr>
      <vt:lpstr>Final Logistics</vt:lpstr>
      <vt:lpstr>Improving Search Engine Via User Feedback</vt:lpstr>
      <vt:lpstr>Obtaining User Feedback</vt:lpstr>
      <vt:lpstr>Explicit vs Implicit: Pros and Cons</vt:lpstr>
      <vt:lpstr>1. Relevance Feedback</vt:lpstr>
      <vt:lpstr>Rocchio Algorithm for Vector-Space Model</vt:lpstr>
      <vt:lpstr>Rocchio Algorithm: Example</vt:lpstr>
      <vt:lpstr>Pseudo Relevance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Relevance Feedback</dc:title>
  <dc:creator>Junghoo Cho</dc:creator>
  <cp:lastModifiedBy>Junghoo Cho</cp:lastModifiedBy>
  <cp:revision>75</cp:revision>
  <dcterms:created xsi:type="dcterms:W3CDTF">2017-11-22T20:53:43Z</dcterms:created>
  <dcterms:modified xsi:type="dcterms:W3CDTF">2020-12-02T17:54:34Z</dcterms:modified>
</cp:coreProperties>
</file>